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embeddedFontLst>
    <p:embeddedFont>
      <p:font typeface="Bebas Neue" panose="020B0604020202020204" charset="0"/>
      <p:regular r:id="rId20"/>
    </p:embeddedFont>
    <p:embeddedFont>
      <p:font typeface="Fredoka One" panose="020B0604020202020204" charset="0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Palanquin Dark" panose="020B0604020202020204" charset="0"/>
      <p:regular r:id="rId26"/>
      <p:bold r:id="rId27"/>
    </p:embeddedFont>
    <p:embeddedFont>
      <p:font typeface="Titillium Web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E5079E-63E8-496F-9C61-A8C541D7EF97}">
  <a:tblStyle styleId="{E8E5079E-63E8-496F-9C61-A8C541D7EF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104371-700F-4388-9608-CB37EBC49D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2f231c4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2f231c4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7cbd0394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27cbd0394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7cbd0394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7cbd0394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7cbd0394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7cbd0394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Majority model shows an overfits, validation loss higher than training loss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Tuning does reduced the learning loss and help the validation loss started to become stable, nearer to training loss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81de61c7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81de61c7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Number of learning loss for 2016 dataset are higher than original dataset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Baseline model shows overfit as well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Tuned model makes validation loss started to get stable and converge with training loss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81de61c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81de61c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LR model shows the best fit for both baseline and tuned model, followed by LSTM and MLP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81de61c7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81de61c7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Similarly, </a:t>
            </a:r>
            <a:r>
              <a:rPr lang="en">
                <a:solidFill>
                  <a:schemeClr val="dk1"/>
                </a:solidFill>
              </a:rPr>
              <a:t>LR model shows the best fit for both baseline and tuned model, followed by LSTM and MLP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7cbd039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7cbd039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30a4e6ab4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30a4e6ab4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7cbd039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7cbd039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7cbd0394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7cbd0394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7cbd0394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7cbd0394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7cbd0394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7cbd0394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7cbd0394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7cbd0394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81de61c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81de61c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7d04f4d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7d04f4d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7cbd0394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7cbd0394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" name="Google Shape;11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;p2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" name="Google Shape;14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-1800013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7" name="Google Shape;17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0" name="Google Shape;20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-3599987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3" name="Google Shape;23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6" name="Google Shape;26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8" name="Google Shape;28;p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dist="76200" dir="20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7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276" name="Google Shape;276;p27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77" name="Google Shape;277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27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0" name="Google Shape;280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27"/>
            <p:cNvGrpSpPr/>
            <p:nvPr/>
          </p:nvGrpSpPr>
          <p:grpSpPr>
            <a:xfrm rot="-1800013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3" name="Google Shape;283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7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6" name="Google Shape;286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7"/>
            <p:cNvGrpSpPr/>
            <p:nvPr/>
          </p:nvGrpSpPr>
          <p:grpSpPr>
            <a:xfrm rot="-3599987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9" name="Google Shape;289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27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92" name="Google Shape;292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94" name="Google Shape;294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4" name="Google Shape;54;p6"/>
            <p:cNvSpPr/>
            <p:nvPr/>
          </p:nvSpPr>
          <p:spPr>
            <a:xfrm rot="10800000" flipH="1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Google Shape;56;p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89" name="Google Shape;89;p9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>
            <a:spLocks noGrp="1"/>
          </p:cNvSpPr>
          <p:nvPr>
            <p:ph type="subTitle" idx="1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/>
          <p:nvPr/>
        </p:nvSpPr>
        <p:spPr>
          <a:xfrm rot="5400000" flipH="1">
            <a:off x="1943075" y="-1993800"/>
            <a:ext cx="5256300" cy="9131100"/>
          </a:xfrm>
          <a:prstGeom prst="trapezoid">
            <a:avLst>
              <a:gd name="adj" fmla="val 3947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>
            <a:spLocks noGrp="1"/>
          </p:cNvSpPr>
          <p:nvPr>
            <p:ph type="subTitle" idx="1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3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ubTitle" idx="4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ubTitle" idx="5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6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subTitle" idx="7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8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9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13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14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15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3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51" name="Google Shape;251;p23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3" name="Google Shape;253;p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0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257" name="Google Shape;257;p24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258" name="Google Shape;258;p24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24"/>
            <p:cNvSpPr/>
            <p:nvPr/>
          </p:nvSpPr>
          <p:spPr>
            <a:xfrm rot="10800000" flipH="1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1" name="Google Shape;261;p2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>
            <a:spLocks noGrp="1"/>
          </p:cNvSpPr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1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71" name="Google Shape;271;p26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3" name="Google Shape;273;p2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dist="76200" dir="216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6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2F2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/>
          <p:nvPr/>
        </p:nvSpPr>
        <p:spPr>
          <a:xfrm rot="5400000">
            <a:off x="4267663" y="1741781"/>
            <a:ext cx="608700" cy="46173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ctrTitle"/>
          </p:nvPr>
        </p:nvSpPr>
        <p:spPr>
          <a:xfrm>
            <a:off x="1299763" y="1955544"/>
            <a:ext cx="6544500" cy="17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on Netflix Closing Stock price</a:t>
            </a:r>
            <a:endParaRPr sz="3800"/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1"/>
          </p:nvPr>
        </p:nvSpPr>
        <p:spPr>
          <a:xfrm>
            <a:off x="2133463" y="3882881"/>
            <a:ext cx="4747200" cy="3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lang="en" sz="2100"/>
              <a:t>ML7_T2120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678889" y="788715"/>
            <a:ext cx="7786224" cy="2172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  <a:t>Univariate </a:t>
            </a:r>
            <a:b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</a:br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  <a:t>Time-Series Forecasting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"/>
          <p:cNvSpPr txBox="1">
            <a:spLocks noGrp="1"/>
          </p:cNvSpPr>
          <p:nvPr>
            <p:ph type="title"/>
          </p:nvPr>
        </p:nvSpPr>
        <p:spPr>
          <a:xfrm>
            <a:off x="1950750" y="-72175"/>
            <a:ext cx="52425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</a:t>
            </a: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6146325" y="1038675"/>
            <a:ext cx="2892300" cy="40149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3160050" y="1038675"/>
            <a:ext cx="2892300" cy="40149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"/>
          <p:cNvSpPr/>
          <p:nvPr/>
        </p:nvSpPr>
        <p:spPr>
          <a:xfrm>
            <a:off x="173775" y="1038675"/>
            <a:ext cx="2892300" cy="40149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>
            <a:off x="173775" y="8079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Bebas Neue"/>
                <a:ea typeface="Bebas Neue"/>
                <a:cs typeface="Bebas Neue"/>
                <a:sym typeface="Bebas Neue"/>
              </a:rPr>
              <a:t>MEAN absolute ERROR (MAE)</a:t>
            </a:r>
            <a:endParaRPr sz="21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5" name="Google Shape;445;p38"/>
          <p:cNvSpPr/>
          <p:nvPr/>
        </p:nvSpPr>
        <p:spPr>
          <a:xfrm>
            <a:off x="3160050" y="8079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Bebas Neue"/>
                <a:ea typeface="Bebas Neue"/>
                <a:cs typeface="Bebas Neue"/>
                <a:sym typeface="Bebas Neue"/>
              </a:rPr>
              <a:t>MEAN squared ERROR (MsE)</a:t>
            </a:r>
            <a:endParaRPr sz="21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6146325" y="8079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Bebas Neue"/>
                <a:ea typeface="Bebas Neue"/>
                <a:cs typeface="Bebas Neue"/>
                <a:sym typeface="Bebas Neue"/>
              </a:rPr>
              <a:t>Learning curve</a:t>
            </a:r>
            <a:endParaRPr sz="21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249675" y="1304650"/>
            <a:ext cx="27666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2260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Calculates error difference between the forecasted and actual values over the total number of samples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260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lower, the better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260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MAE = 0, model correctly predicts the value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3222900" y="1326475"/>
            <a:ext cx="27666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2260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Average squared difference of the predicted and actual values over the total number of samples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260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Removes negative values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260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lower, the better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260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MSE = 0, model correctly predicts the value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6196125" y="1326475"/>
            <a:ext cx="27666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Observe learning progress of model over time using a specific metric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Loss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○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 well model fits the </a:t>
            </a: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</a:t>
            </a: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data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Validation Loss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○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 well model fits </a:t>
            </a: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</a:t>
            </a: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Diagnose the behaviour based on the shape of the learning curve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2605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●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Determine if our model: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○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Underfit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○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Overfit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Char char="○"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Good fit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0" name="Google Shape;4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00" y="3846100"/>
            <a:ext cx="1818450" cy="7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175" y="3846100"/>
            <a:ext cx="2146448" cy="7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graphicFrame>
        <p:nvGraphicFramePr>
          <p:cNvPr id="457" name="Google Shape;457;p39"/>
          <p:cNvGraphicFramePr/>
          <p:nvPr/>
        </p:nvGraphicFramePr>
        <p:xfrm>
          <a:off x="192350" y="83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{E8E5079E-63E8-496F-9C61-A8C541D7EF97}</a:tableStyleId>
              </a:tblPr>
              <a:tblGrid>
                <a:gridCol w="94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Average Error (MAE)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Squared Error (MSE)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2002 - 2021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 Regression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0.0226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Tuned Linear Regression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0.0141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0.0004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MLP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0.3668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0.1663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Tuned MLP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0.2127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0.0541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0.1849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0.0496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Tuned LSTM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0.0974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0.0129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00"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2016 - 2021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 Regression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0.1442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Tuned Linear Regression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0.0256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0.0012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MLP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0.2293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0.0522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Tuned MLP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0.0684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0.0055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0.1009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0.0113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Tuned LSTM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0.0380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0.0020</a:t>
                      </a:r>
                      <a:endParaRPr sz="1200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58" name="Google Shape;458;p39"/>
          <p:cNvSpPr txBox="1">
            <a:spLocks noGrp="1"/>
          </p:cNvSpPr>
          <p:nvPr>
            <p:ph type="subTitle" idx="4294967295"/>
          </p:nvPr>
        </p:nvSpPr>
        <p:spPr>
          <a:xfrm>
            <a:off x="6223975" y="831550"/>
            <a:ext cx="2819700" cy="3980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tillium Web"/>
              <a:buChar char="●"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All of the models had low error score for each metric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tillium Web"/>
              <a:buChar char="●"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Base LR already have a low MAE &amp; MSE score as compared to other base models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tillium Web"/>
              <a:buChar char="●"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Models have higher error rates if trained with 2016 dataset, except MLP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tillium Web"/>
              <a:buChar char="○"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Possible due to small training data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tillium Web"/>
              <a:buChar char="●"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MLP performs the worst for both datasets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tillium Web"/>
              <a:buChar char="●"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Hyperparameter Tuning drastically reduce the MAE &amp; MSE scores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tillium Web"/>
              <a:buChar char="●"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Tuned LR is the best model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tillium Web"/>
              <a:buChar char="○"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Lowest MAE &amp; MSE for both datasets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8288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tillium Web"/>
              <a:buChar char="●"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Simple model works best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"/>
          <p:cNvSpPr txBox="1">
            <a:spLocks noGrp="1"/>
          </p:cNvSpPr>
          <p:nvPr>
            <p:ph type="title"/>
          </p:nvPr>
        </p:nvSpPr>
        <p:spPr>
          <a:xfrm>
            <a:off x="1950750" y="-72175"/>
            <a:ext cx="52425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curve </a:t>
            </a:r>
            <a:r>
              <a:rPr lang="en" b="1"/>
              <a:t>㇐ </a:t>
            </a:r>
            <a:r>
              <a:rPr lang="en" sz="3200"/>
              <a:t>2002 dataset</a:t>
            </a:r>
            <a:r>
              <a:rPr lang="en"/>
              <a:t> </a:t>
            </a:r>
            <a:endParaRPr b="1"/>
          </a:p>
        </p:txBody>
      </p:sp>
      <p:sp>
        <p:nvSpPr>
          <p:cNvPr id="464" name="Google Shape;464;p40"/>
          <p:cNvSpPr/>
          <p:nvPr/>
        </p:nvSpPr>
        <p:spPr>
          <a:xfrm>
            <a:off x="6146325" y="1038675"/>
            <a:ext cx="2892300" cy="401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>
            <a:off x="3160050" y="1038675"/>
            <a:ext cx="2892300" cy="401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173775" y="1038675"/>
            <a:ext cx="2892300" cy="401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0"/>
          <p:cNvSpPr/>
          <p:nvPr/>
        </p:nvSpPr>
        <p:spPr>
          <a:xfrm>
            <a:off x="173775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Linear regression (LR)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3160050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Multi layered perceptron (MLp)</a:t>
            </a:r>
            <a:endParaRPr sz="1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9" name="Google Shape;4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25" y="1555075"/>
            <a:ext cx="2183950" cy="1520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0"/>
          <p:cNvSpPr/>
          <p:nvPr/>
        </p:nvSpPr>
        <p:spPr>
          <a:xfrm>
            <a:off x="6146325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Long-short term memory (lstm)</a:t>
            </a:r>
            <a:endParaRPr sz="1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3235225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2" name="Google Shape;472;p40"/>
          <p:cNvSpPr txBox="1"/>
          <p:nvPr/>
        </p:nvSpPr>
        <p:spPr>
          <a:xfrm>
            <a:off x="324125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3" name="Google Shape;473;p40"/>
          <p:cNvSpPr txBox="1"/>
          <p:nvPr/>
        </p:nvSpPr>
        <p:spPr>
          <a:xfrm>
            <a:off x="6233900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3235225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6233900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324125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4">
            <a:alphaModFix/>
          </a:blip>
          <a:srcRect l="1569" r="1578"/>
          <a:stretch/>
        </p:blipFill>
        <p:spPr>
          <a:xfrm>
            <a:off x="565875" y="1555075"/>
            <a:ext cx="2108100" cy="1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747" y="1601650"/>
            <a:ext cx="2108100" cy="142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3250" y="3475925"/>
            <a:ext cx="2177098" cy="14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3450" y="3439432"/>
            <a:ext cx="2177100" cy="148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650" y="3429350"/>
            <a:ext cx="2108100" cy="141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"/>
          <p:cNvSpPr txBox="1">
            <a:spLocks noGrp="1"/>
          </p:cNvSpPr>
          <p:nvPr>
            <p:ph type="title"/>
          </p:nvPr>
        </p:nvSpPr>
        <p:spPr>
          <a:xfrm>
            <a:off x="1950750" y="-72175"/>
            <a:ext cx="52425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curve </a:t>
            </a:r>
            <a:r>
              <a:rPr lang="en" b="1"/>
              <a:t>㇐ </a:t>
            </a:r>
            <a:r>
              <a:rPr lang="en" sz="3200"/>
              <a:t>2016 dataset</a:t>
            </a:r>
            <a:r>
              <a:rPr lang="en"/>
              <a:t> </a:t>
            </a:r>
            <a:endParaRPr b="1"/>
          </a:p>
        </p:txBody>
      </p:sp>
      <p:sp>
        <p:nvSpPr>
          <p:cNvPr id="487" name="Google Shape;487;p41"/>
          <p:cNvSpPr/>
          <p:nvPr/>
        </p:nvSpPr>
        <p:spPr>
          <a:xfrm>
            <a:off x="6146325" y="1038675"/>
            <a:ext cx="2892300" cy="401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1"/>
          <p:cNvSpPr/>
          <p:nvPr/>
        </p:nvSpPr>
        <p:spPr>
          <a:xfrm>
            <a:off x="3160050" y="1038675"/>
            <a:ext cx="2892300" cy="401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173775" y="1038675"/>
            <a:ext cx="2892300" cy="401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3">
            <a:alphaModFix/>
          </a:blip>
          <a:srcRect t="416" b="426"/>
          <a:stretch/>
        </p:blipFill>
        <p:spPr>
          <a:xfrm>
            <a:off x="3480025" y="3415015"/>
            <a:ext cx="2183950" cy="155970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/>
          <p:nvPr/>
        </p:nvSpPr>
        <p:spPr>
          <a:xfrm>
            <a:off x="173775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Linear regression (LR)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2" name="Google Shape;492;p41"/>
          <p:cNvSpPr/>
          <p:nvPr/>
        </p:nvSpPr>
        <p:spPr>
          <a:xfrm>
            <a:off x="3160050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Multi layered perceptron (MLp)</a:t>
            </a:r>
            <a:endParaRPr sz="1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6146325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Long-short term memory (lstm)</a:t>
            </a:r>
            <a:endParaRPr sz="1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3235225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5" name="Google Shape;495;p41"/>
          <p:cNvSpPr txBox="1"/>
          <p:nvPr/>
        </p:nvSpPr>
        <p:spPr>
          <a:xfrm>
            <a:off x="324125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6233900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7" name="Google Shape;497;p41"/>
          <p:cNvSpPr txBox="1"/>
          <p:nvPr/>
        </p:nvSpPr>
        <p:spPr>
          <a:xfrm>
            <a:off x="3235225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6233900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9" name="Google Shape;499;p41"/>
          <p:cNvSpPr txBox="1"/>
          <p:nvPr/>
        </p:nvSpPr>
        <p:spPr>
          <a:xfrm>
            <a:off x="324125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00" name="Google Shape;500;p41"/>
          <p:cNvPicPr preferRelativeResize="0"/>
          <p:nvPr/>
        </p:nvPicPr>
        <p:blipFill rotWithShape="1">
          <a:blip r:embed="rId4">
            <a:alphaModFix/>
          </a:blip>
          <a:srcRect t="2444" b="2435"/>
          <a:stretch/>
        </p:blipFill>
        <p:spPr>
          <a:xfrm>
            <a:off x="527950" y="1589694"/>
            <a:ext cx="2183950" cy="1451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75" y="3463983"/>
            <a:ext cx="2108100" cy="147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0025" y="1542062"/>
            <a:ext cx="2183950" cy="152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0500" y="1523163"/>
            <a:ext cx="2245960" cy="15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9575" y="3415050"/>
            <a:ext cx="2245950" cy="153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>
            <a:spLocks noGrp="1"/>
          </p:cNvSpPr>
          <p:nvPr>
            <p:ph type="title"/>
          </p:nvPr>
        </p:nvSpPr>
        <p:spPr>
          <a:xfrm>
            <a:off x="0" y="-72175"/>
            <a:ext cx="914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vs predicted stock price </a:t>
            </a:r>
            <a:r>
              <a:rPr lang="en" b="1"/>
              <a:t>㇐ </a:t>
            </a:r>
            <a:r>
              <a:rPr lang="en" sz="3200"/>
              <a:t>2002 dataset</a:t>
            </a:r>
            <a:r>
              <a:rPr lang="en"/>
              <a:t>  </a:t>
            </a:r>
            <a:endParaRPr/>
          </a:p>
        </p:txBody>
      </p:sp>
      <p:sp>
        <p:nvSpPr>
          <p:cNvPr id="510" name="Google Shape;510;p42"/>
          <p:cNvSpPr/>
          <p:nvPr/>
        </p:nvSpPr>
        <p:spPr>
          <a:xfrm>
            <a:off x="6146325" y="1038675"/>
            <a:ext cx="2892300" cy="4014900"/>
          </a:xfrm>
          <a:prstGeom prst="rect">
            <a:avLst/>
          </a:prstGeom>
          <a:solidFill>
            <a:srgbClr val="F8FA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2"/>
          <p:cNvSpPr/>
          <p:nvPr/>
        </p:nvSpPr>
        <p:spPr>
          <a:xfrm>
            <a:off x="3160050" y="1038675"/>
            <a:ext cx="2892300" cy="4014900"/>
          </a:xfrm>
          <a:prstGeom prst="rect">
            <a:avLst/>
          </a:prstGeom>
          <a:solidFill>
            <a:srgbClr val="F8FA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173775" y="1038675"/>
            <a:ext cx="2892300" cy="4014900"/>
          </a:xfrm>
          <a:prstGeom prst="rect">
            <a:avLst/>
          </a:prstGeom>
          <a:solidFill>
            <a:srgbClr val="F8FAF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173775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Linear regression (LR)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4" name="Google Shape;514;p42"/>
          <p:cNvSpPr/>
          <p:nvPr/>
        </p:nvSpPr>
        <p:spPr>
          <a:xfrm>
            <a:off x="3160050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Multi layered perceptron (MLp)</a:t>
            </a:r>
            <a:endParaRPr sz="1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6146325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Long-short term memory (lstm)</a:t>
            </a:r>
            <a:endParaRPr sz="1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16" name="Google Shape;5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663" y="1552400"/>
            <a:ext cx="2356687" cy="15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450" y="3332525"/>
            <a:ext cx="2691725" cy="16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2"/>
          <p:cNvSpPr txBox="1"/>
          <p:nvPr/>
        </p:nvSpPr>
        <p:spPr>
          <a:xfrm>
            <a:off x="3159025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9" name="Google Shape;519;p42"/>
          <p:cNvSpPr txBox="1"/>
          <p:nvPr/>
        </p:nvSpPr>
        <p:spPr>
          <a:xfrm>
            <a:off x="171725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0" name="Google Shape;520;p42"/>
          <p:cNvSpPr txBox="1"/>
          <p:nvPr/>
        </p:nvSpPr>
        <p:spPr>
          <a:xfrm>
            <a:off x="6157700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1" name="Google Shape;521;p42"/>
          <p:cNvSpPr txBox="1"/>
          <p:nvPr/>
        </p:nvSpPr>
        <p:spPr>
          <a:xfrm>
            <a:off x="3159025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2" name="Google Shape;522;p42"/>
          <p:cNvSpPr txBox="1"/>
          <p:nvPr/>
        </p:nvSpPr>
        <p:spPr>
          <a:xfrm>
            <a:off x="6157700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3" name="Google Shape;523;p42"/>
          <p:cNvSpPr txBox="1"/>
          <p:nvPr/>
        </p:nvSpPr>
        <p:spPr>
          <a:xfrm>
            <a:off x="171725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24" name="Google Shape;52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83" y="1558313"/>
            <a:ext cx="2356675" cy="155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570" y="3389025"/>
            <a:ext cx="2356675" cy="159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5000" y="1531325"/>
            <a:ext cx="2527112" cy="15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0375" y="3382075"/>
            <a:ext cx="2683025" cy="16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8575" y="3382075"/>
            <a:ext cx="2419950" cy="16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3"/>
          <p:cNvSpPr txBox="1">
            <a:spLocks noGrp="1"/>
          </p:cNvSpPr>
          <p:nvPr>
            <p:ph type="title"/>
          </p:nvPr>
        </p:nvSpPr>
        <p:spPr>
          <a:xfrm>
            <a:off x="0" y="-72175"/>
            <a:ext cx="914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vs predicted stock price </a:t>
            </a:r>
            <a:r>
              <a:rPr lang="en" b="1"/>
              <a:t>㇐ </a:t>
            </a:r>
            <a:r>
              <a:rPr lang="en" sz="3200"/>
              <a:t>2016 dataset</a:t>
            </a:r>
            <a:r>
              <a:rPr lang="en"/>
              <a:t>  </a:t>
            </a:r>
            <a:endParaRPr/>
          </a:p>
        </p:txBody>
      </p:sp>
      <p:sp>
        <p:nvSpPr>
          <p:cNvPr id="534" name="Google Shape;534;p43"/>
          <p:cNvSpPr/>
          <p:nvPr/>
        </p:nvSpPr>
        <p:spPr>
          <a:xfrm>
            <a:off x="6146325" y="1038675"/>
            <a:ext cx="2892300" cy="401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3"/>
          <p:cNvSpPr/>
          <p:nvPr/>
        </p:nvSpPr>
        <p:spPr>
          <a:xfrm>
            <a:off x="3160050" y="1038675"/>
            <a:ext cx="2892300" cy="401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3"/>
          <p:cNvSpPr/>
          <p:nvPr/>
        </p:nvSpPr>
        <p:spPr>
          <a:xfrm>
            <a:off x="173775" y="1038675"/>
            <a:ext cx="2892300" cy="401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3"/>
          <p:cNvSpPr/>
          <p:nvPr/>
        </p:nvSpPr>
        <p:spPr>
          <a:xfrm>
            <a:off x="173775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Linear regression (LR)</a:t>
            </a:r>
            <a:endParaRPr sz="2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8" name="Google Shape;538;p43"/>
          <p:cNvSpPr/>
          <p:nvPr/>
        </p:nvSpPr>
        <p:spPr>
          <a:xfrm>
            <a:off x="3160050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Multi layered perceptron (MLp)</a:t>
            </a:r>
            <a:endParaRPr sz="1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6146325" y="7317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Long-short term memory (lstm)</a:t>
            </a:r>
            <a:endParaRPr sz="1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40" name="Google Shape;540;p43"/>
          <p:cNvPicPr preferRelativeResize="0"/>
          <p:nvPr/>
        </p:nvPicPr>
        <p:blipFill rotWithShape="1">
          <a:blip r:embed="rId3">
            <a:alphaModFix/>
          </a:blip>
          <a:srcRect l="797" r="787"/>
          <a:stretch/>
        </p:blipFill>
        <p:spPr>
          <a:xfrm>
            <a:off x="3393663" y="1552400"/>
            <a:ext cx="2356687" cy="15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3"/>
          <p:cNvPicPr preferRelativeResize="0"/>
          <p:nvPr/>
        </p:nvPicPr>
        <p:blipFill rotWithShape="1">
          <a:blip r:embed="rId4">
            <a:alphaModFix/>
          </a:blip>
          <a:srcRect t="1305" b="1295"/>
          <a:stretch/>
        </p:blipFill>
        <p:spPr>
          <a:xfrm>
            <a:off x="3295450" y="3332525"/>
            <a:ext cx="2691725" cy="16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3"/>
          <p:cNvSpPr txBox="1"/>
          <p:nvPr/>
        </p:nvSpPr>
        <p:spPr>
          <a:xfrm>
            <a:off x="3159025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3" name="Google Shape;543;p43"/>
          <p:cNvSpPr txBox="1"/>
          <p:nvPr/>
        </p:nvSpPr>
        <p:spPr>
          <a:xfrm>
            <a:off x="171725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4" name="Google Shape;544;p43"/>
          <p:cNvSpPr txBox="1"/>
          <p:nvPr/>
        </p:nvSpPr>
        <p:spPr>
          <a:xfrm>
            <a:off x="6157700" y="125290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Baseline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5" name="Google Shape;545;p43"/>
          <p:cNvSpPr txBox="1"/>
          <p:nvPr/>
        </p:nvSpPr>
        <p:spPr>
          <a:xfrm>
            <a:off x="3159025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6" name="Google Shape;546;p43"/>
          <p:cNvSpPr txBox="1"/>
          <p:nvPr/>
        </p:nvSpPr>
        <p:spPr>
          <a:xfrm>
            <a:off x="6157700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7" name="Google Shape;547;p43"/>
          <p:cNvSpPr txBox="1"/>
          <p:nvPr/>
        </p:nvSpPr>
        <p:spPr>
          <a:xfrm>
            <a:off x="171725" y="3075350"/>
            <a:ext cx="210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Tuned model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48" name="Google Shape;5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87" y="1552400"/>
            <a:ext cx="2462684" cy="16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125" y="1573488"/>
            <a:ext cx="2540547" cy="15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2200" y="3352613"/>
            <a:ext cx="2540550" cy="157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563" y="3332525"/>
            <a:ext cx="2407413" cy="16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5075" y="3352625"/>
            <a:ext cx="2540550" cy="1594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"/>
          <p:cNvSpPr txBox="1">
            <a:spLocks noGrp="1"/>
          </p:cNvSpPr>
          <p:nvPr>
            <p:ph type="title"/>
          </p:nvPr>
        </p:nvSpPr>
        <p:spPr>
          <a:xfrm>
            <a:off x="720000" y="7655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</a:t>
            </a:r>
            <a:endParaRPr sz="3800"/>
          </a:p>
        </p:txBody>
      </p:sp>
      <p:sp>
        <p:nvSpPr>
          <p:cNvPr id="558" name="Google Shape;558;p44"/>
          <p:cNvSpPr txBox="1">
            <a:spLocks noGrp="1"/>
          </p:cNvSpPr>
          <p:nvPr>
            <p:ph type="subTitle" idx="4294967295"/>
          </p:nvPr>
        </p:nvSpPr>
        <p:spPr>
          <a:xfrm>
            <a:off x="450300" y="885075"/>
            <a:ext cx="8243400" cy="4125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Forecasting the closing stock price of an organization is a popular research domain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Traditional methods have been introduced but insufficient with the huge data size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Tuned Linear Regression model trained with original dataset had the lowest MAE &amp; MSE of 0.0141 and 0.0004 respectively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Model performs better with more data despite its relevance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Able to adapt on different trends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Simple model works best to predict Netflix closing stock price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Future work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9" name="Google Shape;559;p44"/>
          <p:cNvSpPr/>
          <p:nvPr/>
        </p:nvSpPr>
        <p:spPr>
          <a:xfrm rot="5400000">
            <a:off x="1946925" y="2894225"/>
            <a:ext cx="402900" cy="2334300"/>
          </a:xfrm>
          <a:prstGeom prst="trapezoid">
            <a:avLst>
              <a:gd name="adj" fmla="val 854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60" name="Google Shape;560;p44"/>
          <p:cNvSpPr/>
          <p:nvPr/>
        </p:nvSpPr>
        <p:spPr>
          <a:xfrm rot="-5400000">
            <a:off x="1924725" y="3532975"/>
            <a:ext cx="439800" cy="2326800"/>
          </a:xfrm>
          <a:prstGeom prst="trapezoid">
            <a:avLst>
              <a:gd name="adj" fmla="val 85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4"/>
          <p:cNvSpPr txBox="1"/>
          <p:nvPr/>
        </p:nvSpPr>
        <p:spPr>
          <a:xfrm>
            <a:off x="981225" y="3877978"/>
            <a:ext cx="225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Multivariate Time-Series forecasting</a:t>
            </a:r>
            <a:endParaRPr sz="13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2" name="Google Shape;562;p44"/>
          <p:cNvSpPr txBox="1"/>
          <p:nvPr/>
        </p:nvSpPr>
        <p:spPr>
          <a:xfrm>
            <a:off x="981225" y="4488628"/>
            <a:ext cx="225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Applying hybrid models</a:t>
            </a:r>
            <a:endParaRPr sz="1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3" name="Google Shape;563;p44"/>
          <p:cNvSpPr txBox="1">
            <a:spLocks noGrp="1"/>
          </p:cNvSpPr>
          <p:nvPr>
            <p:ph type="subTitle" idx="4294967295"/>
          </p:nvPr>
        </p:nvSpPr>
        <p:spPr>
          <a:xfrm>
            <a:off x="3275250" y="3810775"/>
            <a:ext cx="50580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tillium Web"/>
                <a:ea typeface="Titillium Web"/>
                <a:cs typeface="Titillium Web"/>
                <a:sym typeface="Titillium Web"/>
              </a:rPr>
              <a:t>Consider using other existing features to predict the closing price of Netflix stock</a:t>
            </a:r>
            <a:endParaRPr sz="12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64" name="Google Shape;564;p44"/>
          <p:cNvSpPr txBox="1">
            <a:spLocks noGrp="1"/>
          </p:cNvSpPr>
          <p:nvPr>
            <p:ph type="subTitle" idx="4294967295"/>
          </p:nvPr>
        </p:nvSpPr>
        <p:spPr>
          <a:xfrm>
            <a:off x="3238425" y="4436725"/>
            <a:ext cx="50580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Combining multiple models together may produce a lower error score and more accurate predictions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150" y="1276900"/>
            <a:ext cx="2589700" cy="25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>
            <a:spLocks noGrp="1"/>
          </p:cNvSpPr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1" name="Google Shape;571;p45"/>
          <p:cNvSpPr txBox="1">
            <a:spLocks noGrp="1"/>
          </p:cNvSpPr>
          <p:nvPr>
            <p:ph type="subTitle" idx="1"/>
          </p:nvPr>
        </p:nvSpPr>
        <p:spPr>
          <a:xfrm>
            <a:off x="722375" y="3457924"/>
            <a:ext cx="38496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Do you have any questions?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grpSp>
        <p:nvGrpSpPr>
          <p:cNvPr id="572" name="Google Shape;572;p45"/>
          <p:cNvGrpSpPr/>
          <p:nvPr/>
        </p:nvGrpSpPr>
        <p:grpSpPr>
          <a:xfrm>
            <a:off x="5126805" y="857733"/>
            <a:ext cx="3288622" cy="3428035"/>
            <a:chOff x="5269209" y="1230024"/>
            <a:chExt cx="3152437" cy="3286076"/>
          </a:xfrm>
        </p:grpSpPr>
        <p:sp>
          <p:nvSpPr>
            <p:cNvPr id="573" name="Google Shape;573;p45"/>
            <p:cNvSpPr/>
            <p:nvPr/>
          </p:nvSpPr>
          <p:spPr>
            <a:xfrm>
              <a:off x="5453400" y="4055300"/>
              <a:ext cx="2631000" cy="460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574;p45"/>
            <p:cNvGrpSpPr/>
            <p:nvPr/>
          </p:nvGrpSpPr>
          <p:grpSpPr>
            <a:xfrm>
              <a:off x="5269209" y="1230024"/>
              <a:ext cx="3152437" cy="3141200"/>
              <a:chOff x="1102600" y="2989067"/>
              <a:chExt cx="1624800" cy="1619008"/>
            </a:xfrm>
          </p:grpSpPr>
          <p:grpSp>
            <p:nvGrpSpPr>
              <p:cNvPr id="575" name="Google Shape;575;p45"/>
              <p:cNvGrpSpPr/>
              <p:nvPr/>
            </p:nvGrpSpPr>
            <p:grpSpPr>
              <a:xfrm>
                <a:off x="1102600" y="3868525"/>
                <a:ext cx="1624800" cy="739550"/>
                <a:chOff x="1102600" y="3868525"/>
                <a:chExt cx="1624800" cy="739550"/>
              </a:xfrm>
            </p:grpSpPr>
            <p:sp>
              <p:nvSpPr>
                <p:cNvPr id="576" name="Google Shape;576;p45"/>
                <p:cNvSpPr/>
                <p:nvPr/>
              </p:nvSpPr>
              <p:spPr>
                <a:xfrm>
                  <a:off x="2182675" y="4366200"/>
                  <a:ext cx="1597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9675" extrusionOk="0">
                      <a:moveTo>
                        <a:pt x="0" y="0"/>
                      </a:moveTo>
                      <a:lnTo>
                        <a:pt x="5574" y="9674"/>
                      </a:lnTo>
                      <a:lnTo>
                        <a:pt x="6388" y="9674"/>
                      </a:lnTo>
                      <a:lnTo>
                        <a:pt x="3253" y="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45"/>
                <p:cNvSpPr/>
                <p:nvPr/>
              </p:nvSpPr>
              <p:spPr>
                <a:xfrm>
                  <a:off x="2350400" y="4311125"/>
                  <a:ext cx="1597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9675" extrusionOk="0">
                      <a:moveTo>
                        <a:pt x="1" y="1"/>
                      </a:moveTo>
                      <a:lnTo>
                        <a:pt x="6066" y="9675"/>
                      </a:lnTo>
                      <a:lnTo>
                        <a:pt x="6388" y="9675"/>
                      </a:lnTo>
                      <a:lnTo>
                        <a:pt x="3270" y="15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45"/>
                <p:cNvSpPr/>
                <p:nvPr/>
              </p:nvSpPr>
              <p:spPr>
                <a:xfrm>
                  <a:off x="1398675" y="4282750"/>
                  <a:ext cx="1597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9675" extrusionOk="0">
                      <a:moveTo>
                        <a:pt x="6387" y="1"/>
                      </a:moveTo>
                      <a:lnTo>
                        <a:pt x="3117" y="153"/>
                      </a:lnTo>
                      <a:lnTo>
                        <a:pt x="0" y="9675"/>
                      </a:lnTo>
                      <a:lnTo>
                        <a:pt x="305" y="9675"/>
                      </a:lnTo>
                      <a:lnTo>
                        <a:pt x="63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45"/>
                <p:cNvSpPr/>
                <p:nvPr/>
              </p:nvSpPr>
              <p:spPr>
                <a:xfrm>
                  <a:off x="1261000" y="4352225"/>
                  <a:ext cx="114825" cy="2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8878" extrusionOk="0">
                      <a:moveTo>
                        <a:pt x="2441" y="0"/>
                      </a:moveTo>
                      <a:lnTo>
                        <a:pt x="1" y="8878"/>
                      </a:lnTo>
                      <a:lnTo>
                        <a:pt x="441" y="8878"/>
                      </a:lnTo>
                      <a:lnTo>
                        <a:pt x="4592" y="153"/>
                      </a:lnTo>
                      <a:lnTo>
                        <a:pt x="24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45"/>
                <p:cNvSpPr/>
                <p:nvPr/>
              </p:nvSpPr>
              <p:spPr>
                <a:xfrm>
                  <a:off x="1102600" y="3944325"/>
                  <a:ext cx="1381250" cy="45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50" h="18367" extrusionOk="0">
                      <a:moveTo>
                        <a:pt x="55249" y="1"/>
                      </a:moveTo>
                      <a:lnTo>
                        <a:pt x="0" y="1458"/>
                      </a:lnTo>
                      <a:lnTo>
                        <a:pt x="7116" y="17333"/>
                      </a:lnTo>
                      <a:lnTo>
                        <a:pt x="49455" y="18366"/>
                      </a:lnTo>
                      <a:lnTo>
                        <a:pt x="5524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45"/>
                <p:cNvSpPr/>
                <p:nvPr/>
              </p:nvSpPr>
              <p:spPr>
                <a:xfrm>
                  <a:off x="1102600" y="3868525"/>
                  <a:ext cx="1624800" cy="53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92" h="21399" extrusionOk="0">
                      <a:moveTo>
                        <a:pt x="13080" y="0"/>
                      </a:moveTo>
                      <a:lnTo>
                        <a:pt x="0" y="4490"/>
                      </a:lnTo>
                      <a:lnTo>
                        <a:pt x="55249" y="3033"/>
                      </a:lnTo>
                      <a:lnTo>
                        <a:pt x="55249" y="3033"/>
                      </a:lnTo>
                      <a:lnTo>
                        <a:pt x="49455" y="21398"/>
                      </a:lnTo>
                      <a:lnTo>
                        <a:pt x="49455" y="21398"/>
                      </a:lnTo>
                      <a:lnTo>
                        <a:pt x="53911" y="18959"/>
                      </a:lnTo>
                      <a:lnTo>
                        <a:pt x="649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45"/>
                <p:cNvSpPr/>
                <p:nvPr/>
              </p:nvSpPr>
              <p:spPr>
                <a:xfrm>
                  <a:off x="1169100" y="3988800"/>
                  <a:ext cx="1257150" cy="16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6" h="6761" extrusionOk="0">
                      <a:moveTo>
                        <a:pt x="50285" y="1"/>
                      </a:moveTo>
                      <a:lnTo>
                        <a:pt x="0" y="729"/>
                      </a:lnTo>
                      <a:lnTo>
                        <a:pt x="3406" y="6761"/>
                      </a:lnTo>
                      <a:lnTo>
                        <a:pt x="47947" y="6761"/>
                      </a:lnTo>
                      <a:lnTo>
                        <a:pt x="502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45"/>
                <p:cNvSpPr/>
                <p:nvPr/>
              </p:nvSpPr>
              <p:spPr>
                <a:xfrm>
                  <a:off x="1254225" y="3988800"/>
                  <a:ext cx="1172025" cy="16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1" h="6761" extrusionOk="0">
                      <a:moveTo>
                        <a:pt x="46880" y="1"/>
                      </a:moveTo>
                      <a:lnTo>
                        <a:pt x="43915" y="6168"/>
                      </a:lnTo>
                      <a:lnTo>
                        <a:pt x="1" y="6761"/>
                      </a:lnTo>
                      <a:lnTo>
                        <a:pt x="44542" y="6761"/>
                      </a:lnTo>
                      <a:lnTo>
                        <a:pt x="468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45"/>
                <p:cNvSpPr/>
                <p:nvPr/>
              </p:nvSpPr>
              <p:spPr>
                <a:xfrm>
                  <a:off x="1269900" y="4176025"/>
                  <a:ext cx="1086875" cy="1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75" h="6269" extrusionOk="0">
                      <a:moveTo>
                        <a:pt x="43475" y="0"/>
                      </a:moveTo>
                      <a:lnTo>
                        <a:pt x="1" y="661"/>
                      </a:lnTo>
                      <a:lnTo>
                        <a:pt x="2949" y="6269"/>
                      </a:lnTo>
                      <a:lnTo>
                        <a:pt x="41442" y="6269"/>
                      </a:lnTo>
                      <a:lnTo>
                        <a:pt x="434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45"/>
                <p:cNvSpPr/>
                <p:nvPr/>
              </p:nvSpPr>
              <p:spPr>
                <a:xfrm>
                  <a:off x="1343600" y="4176025"/>
                  <a:ext cx="1013175" cy="1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27" h="6269" extrusionOk="0">
                      <a:moveTo>
                        <a:pt x="40527" y="0"/>
                      </a:moveTo>
                      <a:lnTo>
                        <a:pt x="37968" y="5710"/>
                      </a:lnTo>
                      <a:lnTo>
                        <a:pt x="1" y="6269"/>
                      </a:lnTo>
                      <a:lnTo>
                        <a:pt x="38494" y="6269"/>
                      </a:lnTo>
                      <a:lnTo>
                        <a:pt x="405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45"/>
                <p:cNvSpPr/>
                <p:nvPr/>
              </p:nvSpPr>
              <p:spPr>
                <a:xfrm>
                  <a:off x="1712100" y="4184075"/>
                  <a:ext cx="128350" cy="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1085" extrusionOk="0">
                      <a:moveTo>
                        <a:pt x="5134" y="0"/>
                      </a:moveTo>
                      <a:lnTo>
                        <a:pt x="0" y="68"/>
                      </a:lnTo>
                      <a:cubicBezTo>
                        <a:pt x="424" y="661"/>
                        <a:pt x="1407" y="1084"/>
                        <a:pt x="2542" y="1084"/>
                      </a:cubicBezTo>
                      <a:cubicBezTo>
                        <a:pt x="3728" y="1084"/>
                        <a:pt x="4744" y="627"/>
                        <a:pt x="5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45"/>
                <p:cNvSpPr/>
                <p:nvPr/>
              </p:nvSpPr>
              <p:spPr>
                <a:xfrm>
                  <a:off x="1696850" y="3997275"/>
                  <a:ext cx="128375" cy="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5" h="1085" extrusionOk="0">
                      <a:moveTo>
                        <a:pt x="5134" y="1"/>
                      </a:moveTo>
                      <a:lnTo>
                        <a:pt x="1" y="85"/>
                      </a:lnTo>
                      <a:cubicBezTo>
                        <a:pt x="424" y="678"/>
                        <a:pt x="1390" y="1085"/>
                        <a:pt x="2542" y="1085"/>
                      </a:cubicBezTo>
                      <a:cubicBezTo>
                        <a:pt x="3728" y="1085"/>
                        <a:pt x="4727" y="628"/>
                        <a:pt x="5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8" name="Google Shape;588;p45"/>
              <p:cNvGrpSpPr/>
              <p:nvPr/>
            </p:nvGrpSpPr>
            <p:grpSpPr>
              <a:xfrm>
                <a:off x="1393163" y="2989067"/>
                <a:ext cx="1043675" cy="944150"/>
                <a:chOff x="5024750" y="3020125"/>
                <a:chExt cx="1043675" cy="944150"/>
              </a:xfrm>
            </p:grpSpPr>
            <p:sp>
              <p:nvSpPr>
                <p:cNvPr id="589" name="Google Shape;589;p45"/>
                <p:cNvSpPr/>
                <p:nvPr/>
              </p:nvSpPr>
              <p:spPr>
                <a:xfrm>
                  <a:off x="5024750" y="3330175"/>
                  <a:ext cx="981425" cy="6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57" h="25364" extrusionOk="0">
                      <a:moveTo>
                        <a:pt x="39256" y="1"/>
                      </a:moveTo>
                      <a:lnTo>
                        <a:pt x="1" y="2034"/>
                      </a:lnTo>
                      <a:lnTo>
                        <a:pt x="3389" y="25363"/>
                      </a:lnTo>
                      <a:lnTo>
                        <a:pt x="34783" y="25363"/>
                      </a:lnTo>
                      <a:lnTo>
                        <a:pt x="39256" y="1"/>
                      </a:lnTo>
                      <a:close/>
                    </a:path>
                  </a:pathLst>
                </a:custGeom>
                <a:solidFill>
                  <a:srgbClr val="901D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45"/>
                <p:cNvSpPr/>
                <p:nvPr/>
              </p:nvSpPr>
              <p:spPr>
                <a:xfrm>
                  <a:off x="5024750" y="3303075"/>
                  <a:ext cx="1043675" cy="66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7" h="26448" extrusionOk="0">
                      <a:moveTo>
                        <a:pt x="41747" y="0"/>
                      </a:moveTo>
                      <a:lnTo>
                        <a:pt x="1780" y="1085"/>
                      </a:lnTo>
                      <a:lnTo>
                        <a:pt x="1" y="3118"/>
                      </a:lnTo>
                      <a:lnTo>
                        <a:pt x="39256" y="1085"/>
                      </a:lnTo>
                      <a:lnTo>
                        <a:pt x="34783" y="26447"/>
                      </a:lnTo>
                      <a:lnTo>
                        <a:pt x="38257" y="24617"/>
                      </a:lnTo>
                      <a:lnTo>
                        <a:pt x="41747" y="0"/>
                      </a:lnTo>
                      <a:close/>
                    </a:path>
                  </a:pathLst>
                </a:custGeom>
                <a:solidFill>
                  <a:srgbClr val="7511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45"/>
                <p:cNvSpPr/>
                <p:nvPr/>
              </p:nvSpPr>
              <p:spPr>
                <a:xfrm>
                  <a:off x="5343700" y="3049775"/>
                  <a:ext cx="356650" cy="28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6" h="11234" extrusionOk="0">
                      <a:moveTo>
                        <a:pt x="0" y="1"/>
                      </a:moveTo>
                      <a:lnTo>
                        <a:pt x="5134" y="9607"/>
                      </a:lnTo>
                      <a:cubicBezTo>
                        <a:pt x="4575" y="9963"/>
                        <a:pt x="4253" y="10573"/>
                        <a:pt x="4236" y="11234"/>
                      </a:cubicBezTo>
                      <a:lnTo>
                        <a:pt x="9115" y="11234"/>
                      </a:lnTo>
                      <a:cubicBezTo>
                        <a:pt x="9098" y="10539"/>
                        <a:pt x="8743" y="9912"/>
                        <a:pt x="8167" y="9556"/>
                      </a:cubicBezTo>
                      <a:lnTo>
                        <a:pt x="14266" y="1898"/>
                      </a:lnTo>
                      <a:lnTo>
                        <a:pt x="7319" y="9200"/>
                      </a:lnTo>
                      <a:cubicBezTo>
                        <a:pt x="7138" y="9159"/>
                        <a:pt x="6968" y="9128"/>
                        <a:pt x="6791" y="9128"/>
                      </a:cubicBezTo>
                      <a:cubicBezTo>
                        <a:pt x="6753" y="9128"/>
                        <a:pt x="6715" y="9130"/>
                        <a:pt x="6676" y="9133"/>
                      </a:cubicBezTo>
                      <a:cubicBezTo>
                        <a:pt x="6405" y="9133"/>
                        <a:pt x="6133" y="9167"/>
                        <a:pt x="5879" y="9234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45"/>
                <p:cNvSpPr/>
                <p:nvPr/>
              </p:nvSpPr>
              <p:spPr>
                <a:xfrm>
                  <a:off x="5695675" y="3079300"/>
                  <a:ext cx="27975" cy="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943" extrusionOk="0">
                      <a:moveTo>
                        <a:pt x="300" y="0"/>
                      </a:moveTo>
                      <a:cubicBezTo>
                        <a:pt x="243" y="0"/>
                        <a:pt x="193" y="13"/>
                        <a:pt x="153" y="40"/>
                      </a:cubicBezTo>
                      <a:cubicBezTo>
                        <a:pt x="0" y="141"/>
                        <a:pt x="51" y="429"/>
                        <a:pt x="272" y="666"/>
                      </a:cubicBezTo>
                      <a:cubicBezTo>
                        <a:pt x="447" y="842"/>
                        <a:pt x="659" y="943"/>
                        <a:pt x="819" y="943"/>
                      </a:cubicBezTo>
                      <a:cubicBezTo>
                        <a:pt x="876" y="943"/>
                        <a:pt x="926" y="930"/>
                        <a:pt x="966" y="904"/>
                      </a:cubicBezTo>
                      <a:cubicBezTo>
                        <a:pt x="1119" y="785"/>
                        <a:pt x="1051" y="514"/>
                        <a:pt x="831" y="277"/>
                      </a:cubicBezTo>
                      <a:cubicBezTo>
                        <a:pt x="668" y="102"/>
                        <a:pt x="45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45"/>
                <p:cNvSpPr/>
                <p:nvPr/>
              </p:nvSpPr>
              <p:spPr>
                <a:xfrm>
                  <a:off x="5317425" y="3020125"/>
                  <a:ext cx="33075" cy="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1475" extrusionOk="0">
                      <a:moveTo>
                        <a:pt x="908" y="1"/>
                      </a:moveTo>
                      <a:cubicBezTo>
                        <a:pt x="669" y="1"/>
                        <a:pt x="380" y="223"/>
                        <a:pt x="204" y="560"/>
                      </a:cubicBezTo>
                      <a:cubicBezTo>
                        <a:pt x="1" y="967"/>
                        <a:pt x="52" y="1356"/>
                        <a:pt x="306" y="1458"/>
                      </a:cubicBezTo>
                      <a:cubicBezTo>
                        <a:pt x="341" y="1469"/>
                        <a:pt x="377" y="1475"/>
                        <a:pt x="415" y="1475"/>
                      </a:cubicBezTo>
                      <a:cubicBezTo>
                        <a:pt x="654" y="1475"/>
                        <a:pt x="944" y="1252"/>
                        <a:pt x="1119" y="916"/>
                      </a:cubicBezTo>
                      <a:cubicBezTo>
                        <a:pt x="1322" y="509"/>
                        <a:pt x="1272" y="119"/>
                        <a:pt x="1017" y="18"/>
                      </a:cubicBezTo>
                      <a:cubicBezTo>
                        <a:pt x="983" y="6"/>
                        <a:pt x="946" y="1"/>
                        <a:pt x="9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45"/>
                <p:cNvSpPr/>
                <p:nvPr/>
              </p:nvSpPr>
              <p:spPr>
                <a:xfrm>
                  <a:off x="5794775" y="3378450"/>
                  <a:ext cx="155475" cy="55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9" h="22026" extrusionOk="0">
                      <a:moveTo>
                        <a:pt x="6219" y="1"/>
                      </a:moveTo>
                      <a:lnTo>
                        <a:pt x="1187" y="306"/>
                      </a:lnTo>
                      <a:lnTo>
                        <a:pt x="1" y="22026"/>
                      </a:lnTo>
                      <a:lnTo>
                        <a:pt x="2983" y="22026"/>
                      </a:lnTo>
                      <a:lnTo>
                        <a:pt x="621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45"/>
                <p:cNvSpPr/>
                <p:nvPr/>
              </p:nvSpPr>
              <p:spPr>
                <a:xfrm>
                  <a:off x="5843925" y="3425900"/>
                  <a:ext cx="32625" cy="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289" extrusionOk="0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45"/>
                <p:cNvSpPr/>
                <p:nvPr/>
              </p:nvSpPr>
              <p:spPr>
                <a:xfrm>
                  <a:off x="5887975" y="3425900"/>
                  <a:ext cx="32625" cy="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289" extrusionOk="0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45"/>
                <p:cNvSpPr/>
                <p:nvPr/>
              </p:nvSpPr>
              <p:spPr>
                <a:xfrm>
                  <a:off x="5838000" y="3475025"/>
                  <a:ext cx="33050" cy="3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" h="1306" extrusionOk="0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67" y="1305"/>
                      </a:lnTo>
                      <a:lnTo>
                        <a:pt x="1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45"/>
                <p:cNvSpPr/>
                <p:nvPr/>
              </p:nvSpPr>
              <p:spPr>
                <a:xfrm>
                  <a:off x="5882475" y="3475025"/>
                  <a:ext cx="32625" cy="3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306" extrusionOk="0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50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45"/>
                <p:cNvSpPr/>
                <p:nvPr/>
              </p:nvSpPr>
              <p:spPr>
                <a:xfrm>
                  <a:off x="5834175" y="3528400"/>
                  <a:ext cx="32650" cy="3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" h="1306" extrusionOk="0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45"/>
                <p:cNvSpPr/>
                <p:nvPr/>
              </p:nvSpPr>
              <p:spPr>
                <a:xfrm>
                  <a:off x="5878225" y="3528400"/>
                  <a:ext cx="32650" cy="3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" h="1306" extrusionOk="0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45"/>
                <p:cNvSpPr/>
                <p:nvPr/>
              </p:nvSpPr>
              <p:spPr>
                <a:xfrm>
                  <a:off x="5828250" y="3583875"/>
                  <a:ext cx="32625" cy="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289" extrusionOk="0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51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45"/>
                <p:cNvSpPr/>
                <p:nvPr/>
              </p:nvSpPr>
              <p:spPr>
                <a:xfrm>
                  <a:off x="5872300" y="3583875"/>
                  <a:ext cx="32625" cy="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289" extrusionOk="0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68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45"/>
                <p:cNvSpPr/>
                <p:nvPr/>
              </p:nvSpPr>
              <p:spPr>
                <a:xfrm>
                  <a:off x="5810450" y="3704175"/>
                  <a:ext cx="70350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" h="2424" extrusionOk="0">
                      <a:moveTo>
                        <a:pt x="1610" y="1"/>
                      </a:moveTo>
                      <a:cubicBezTo>
                        <a:pt x="543" y="1"/>
                        <a:pt x="1" y="1305"/>
                        <a:pt x="746" y="2068"/>
                      </a:cubicBezTo>
                      <a:cubicBezTo>
                        <a:pt x="992" y="2314"/>
                        <a:pt x="1295" y="2424"/>
                        <a:pt x="1591" y="2424"/>
                      </a:cubicBezTo>
                      <a:cubicBezTo>
                        <a:pt x="2215" y="2424"/>
                        <a:pt x="2813" y="1938"/>
                        <a:pt x="2813" y="1203"/>
                      </a:cubicBezTo>
                      <a:cubicBezTo>
                        <a:pt x="2813" y="543"/>
                        <a:pt x="2271" y="1"/>
                        <a:pt x="1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45"/>
                <p:cNvSpPr/>
                <p:nvPr/>
              </p:nvSpPr>
              <p:spPr>
                <a:xfrm>
                  <a:off x="5810875" y="3702050"/>
                  <a:ext cx="66100" cy="5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2252" extrusionOk="0">
                      <a:moveTo>
                        <a:pt x="1509" y="1"/>
                      </a:moveTo>
                      <a:cubicBezTo>
                        <a:pt x="509" y="1"/>
                        <a:pt x="1" y="1204"/>
                        <a:pt x="712" y="1915"/>
                      </a:cubicBezTo>
                      <a:cubicBezTo>
                        <a:pt x="945" y="2148"/>
                        <a:pt x="1229" y="2252"/>
                        <a:pt x="1508" y="2252"/>
                      </a:cubicBezTo>
                      <a:cubicBezTo>
                        <a:pt x="2083" y="2252"/>
                        <a:pt x="2632" y="1809"/>
                        <a:pt x="2644" y="1136"/>
                      </a:cubicBezTo>
                      <a:cubicBezTo>
                        <a:pt x="2644" y="509"/>
                        <a:pt x="2135" y="1"/>
                        <a:pt x="15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45"/>
                <p:cNvSpPr/>
                <p:nvPr/>
              </p:nvSpPr>
              <p:spPr>
                <a:xfrm>
                  <a:off x="5843925" y="3695700"/>
                  <a:ext cx="10600" cy="3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424" extrusionOk="0">
                      <a:moveTo>
                        <a:pt x="0" y="1"/>
                      </a:moveTo>
                      <a:lnTo>
                        <a:pt x="102" y="1424"/>
                      </a:lnTo>
                      <a:lnTo>
                        <a:pt x="271" y="142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45"/>
                <p:cNvSpPr/>
                <p:nvPr/>
              </p:nvSpPr>
              <p:spPr>
                <a:xfrm>
                  <a:off x="5826975" y="3709675"/>
                  <a:ext cx="80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06" extrusionOk="0">
                      <a:moveTo>
                        <a:pt x="85" y="1"/>
                      </a:moveTo>
                      <a:lnTo>
                        <a:pt x="1" y="119"/>
                      </a:lnTo>
                      <a:lnTo>
                        <a:pt x="272" y="306"/>
                      </a:lnTo>
                      <a:lnTo>
                        <a:pt x="322" y="22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45"/>
                <p:cNvSpPr/>
                <p:nvPr/>
              </p:nvSpPr>
              <p:spPr>
                <a:xfrm>
                  <a:off x="5820625" y="3725350"/>
                  <a:ext cx="10200" cy="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154" extrusionOk="0">
                      <a:moveTo>
                        <a:pt x="0" y="1"/>
                      </a:move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45"/>
                <p:cNvSpPr/>
                <p:nvPr/>
              </p:nvSpPr>
              <p:spPr>
                <a:xfrm>
                  <a:off x="5826975" y="3741875"/>
                  <a:ext cx="80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74" extrusionOk="0">
                      <a:moveTo>
                        <a:pt x="204" y="0"/>
                      </a:moveTo>
                      <a:lnTo>
                        <a:pt x="1" y="238"/>
                      </a:lnTo>
                      <a:lnTo>
                        <a:pt x="119" y="373"/>
                      </a:lnTo>
                      <a:lnTo>
                        <a:pt x="322" y="68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45"/>
                <p:cNvSpPr/>
                <p:nvPr/>
              </p:nvSpPr>
              <p:spPr>
                <a:xfrm>
                  <a:off x="5860450" y="3706725"/>
                  <a:ext cx="68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340" extrusionOk="0">
                      <a:moveTo>
                        <a:pt x="152" y="0"/>
                      </a:moveTo>
                      <a:lnTo>
                        <a:pt x="0" y="271"/>
                      </a:lnTo>
                      <a:lnTo>
                        <a:pt x="68" y="339"/>
                      </a:lnTo>
                      <a:lnTo>
                        <a:pt x="271" y="102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45"/>
                <p:cNvSpPr/>
                <p:nvPr/>
              </p:nvSpPr>
              <p:spPr>
                <a:xfrm>
                  <a:off x="5845200" y="3747800"/>
                  <a:ext cx="4675" cy="1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425" extrusionOk="0">
                      <a:moveTo>
                        <a:pt x="85" y="1"/>
                      </a:moveTo>
                      <a:lnTo>
                        <a:pt x="0" y="424"/>
                      </a:lnTo>
                      <a:lnTo>
                        <a:pt x="186" y="424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45"/>
                <p:cNvSpPr/>
                <p:nvPr/>
              </p:nvSpPr>
              <p:spPr>
                <a:xfrm>
                  <a:off x="5866800" y="3727475"/>
                  <a:ext cx="10175" cy="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153" extrusionOk="0">
                      <a:moveTo>
                        <a:pt x="407" y="0"/>
                      </a:moveTo>
                      <a:lnTo>
                        <a:pt x="0" y="68"/>
                      </a:ln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45"/>
                <p:cNvSpPr/>
                <p:nvPr/>
              </p:nvSpPr>
              <p:spPr>
                <a:xfrm>
                  <a:off x="5862550" y="3744000"/>
                  <a:ext cx="8075" cy="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56" extrusionOk="0">
                      <a:moveTo>
                        <a:pt x="102" y="0"/>
                      </a:moveTo>
                      <a:lnTo>
                        <a:pt x="1" y="68"/>
                      </a:lnTo>
                      <a:lnTo>
                        <a:pt x="204" y="356"/>
                      </a:lnTo>
                      <a:lnTo>
                        <a:pt x="323" y="237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45"/>
                <p:cNvSpPr/>
                <p:nvPr/>
              </p:nvSpPr>
              <p:spPr>
                <a:xfrm>
                  <a:off x="5826975" y="3780850"/>
                  <a:ext cx="36450" cy="3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458" extrusionOk="0">
                      <a:moveTo>
                        <a:pt x="729" y="0"/>
                      </a:moveTo>
                      <a:cubicBezTo>
                        <a:pt x="322" y="0"/>
                        <a:pt x="1" y="322"/>
                        <a:pt x="1" y="729"/>
                      </a:cubicBezTo>
                      <a:cubicBezTo>
                        <a:pt x="1" y="1135"/>
                        <a:pt x="322" y="1457"/>
                        <a:pt x="729" y="1457"/>
                      </a:cubicBezTo>
                      <a:cubicBezTo>
                        <a:pt x="1119" y="1457"/>
                        <a:pt x="1458" y="1135"/>
                        <a:pt x="1458" y="729"/>
                      </a:cubicBezTo>
                      <a:cubicBezTo>
                        <a:pt x="1458" y="322"/>
                        <a:pt x="111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45"/>
                <p:cNvSpPr/>
                <p:nvPr/>
              </p:nvSpPr>
              <p:spPr>
                <a:xfrm>
                  <a:off x="5821050" y="3779575"/>
                  <a:ext cx="39825" cy="3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1367" extrusionOk="0">
                      <a:moveTo>
                        <a:pt x="915" y="0"/>
                      </a:moveTo>
                      <a:cubicBezTo>
                        <a:pt x="305" y="0"/>
                        <a:pt x="0" y="729"/>
                        <a:pt x="424" y="1169"/>
                      </a:cubicBezTo>
                      <a:cubicBezTo>
                        <a:pt x="565" y="1305"/>
                        <a:pt x="736" y="1366"/>
                        <a:pt x="903" y="1366"/>
                      </a:cubicBezTo>
                      <a:cubicBezTo>
                        <a:pt x="1257" y="1366"/>
                        <a:pt x="1593" y="1092"/>
                        <a:pt x="1593" y="678"/>
                      </a:cubicBezTo>
                      <a:cubicBezTo>
                        <a:pt x="1593" y="305"/>
                        <a:pt x="1288" y="0"/>
                        <a:pt x="9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45"/>
                <p:cNvSpPr/>
                <p:nvPr/>
              </p:nvSpPr>
              <p:spPr>
                <a:xfrm>
                  <a:off x="5830800" y="3784225"/>
                  <a:ext cx="4675" cy="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88" extrusionOk="0">
                      <a:moveTo>
                        <a:pt x="51" y="1"/>
                      </a:moveTo>
                      <a:lnTo>
                        <a:pt x="0" y="68"/>
                      </a:lnTo>
                      <a:lnTo>
                        <a:pt x="153" y="187"/>
                      </a:lnTo>
                      <a:lnTo>
                        <a:pt x="186" y="136"/>
                      </a:lnTo>
                      <a:lnTo>
                        <a:pt x="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45"/>
                <p:cNvSpPr/>
                <p:nvPr/>
              </p:nvSpPr>
              <p:spPr>
                <a:xfrm>
                  <a:off x="5826975" y="3793550"/>
                  <a:ext cx="5950" cy="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103" extrusionOk="0">
                      <a:moveTo>
                        <a:pt x="1" y="0"/>
                      </a:moveTo>
                      <a:lnTo>
                        <a:pt x="1" y="102"/>
                      </a:lnTo>
                      <a:lnTo>
                        <a:pt x="238" y="102"/>
                      </a:lnTo>
                      <a:lnTo>
                        <a:pt x="238" y="5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45"/>
                <p:cNvSpPr/>
                <p:nvPr/>
              </p:nvSpPr>
              <p:spPr>
                <a:xfrm>
                  <a:off x="5830800" y="3803725"/>
                  <a:ext cx="4675" cy="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221" extrusionOk="0">
                      <a:moveTo>
                        <a:pt x="119" y="0"/>
                      </a:moveTo>
                      <a:lnTo>
                        <a:pt x="0" y="153"/>
                      </a:lnTo>
                      <a:lnTo>
                        <a:pt x="68" y="220"/>
                      </a:lnTo>
                      <a:lnTo>
                        <a:pt x="186" y="3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45"/>
                <p:cNvSpPr/>
                <p:nvPr/>
              </p:nvSpPr>
              <p:spPr>
                <a:xfrm>
                  <a:off x="5850700" y="3782525"/>
                  <a:ext cx="4250" cy="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205" extrusionOk="0">
                      <a:moveTo>
                        <a:pt x="102" y="1"/>
                      </a:moveTo>
                      <a:lnTo>
                        <a:pt x="0" y="153"/>
                      </a:lnTo>
                      <a:lnTo>
                        <a:pt x="51" y="204"/>
                      </a:lnTo>
                      <a:lnTo>
                        <a:pt x="170" y="52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5"/>
                <p:cNvSpPr/>
                <p:nvPr/>
              </p:nvSpPr>
              <p:spPr>
                <a:xfrm>
                  <a:off x="5841375" y="3807100"/>
                  <a:ext cx="342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55" extrusionOk="0">
                      <a:moveTo>
                        <a:pt x="51" y="1"/>
                      </a:moveTo>
                      <a:lnTo>
                        <a:pt x="1" y="255"/>
                      </a:lnTo>
                      <a:lnTo>
                        <a:pt x="136" y="255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5"/>
                <p:cNvSpPr/>
                <p:nvPr/>
              </p:nvSpPr>
              <p:spPr>
                <a:xfrm>
                  <a:off x="5841375" y="3780425"/>
                  <a:ext cx="3425" cy="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323" extrusionOk="0">
                      <a:moveTo>
                        <a:pt x="1" y="0"/>
                      </a:moveTo>
                      <a:lnTo>
                        <a:pt x="51" y="322"/>
                      </a:lnTo>
                      <a:lnTo>
                        <a:pt x="102" y="32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5"/>
                <p:cNvSpPr/>
                <p:nvPr/>
              </p:nvSpPr>
              <p:spPr>
                <a:xfrm>
                  <a:off x="5854500" y="3794825"/>
                  <a:ext cx="6375" cy="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85" extrusionOk="0">
                      <a:moveTo>
                        <a:pt x="255" y="0"/>
                      </a:moveTo>
                      <a:lnTo>
                        <a:pt x="1" y="51"/>
                      </a:lnTo>
                      <a:lnTo>
                        <a:pt x="1" y="85"/>
                      </a:lnTo>
                      <a:lnTo>
                        <a:pt x="255" y="85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5"/>
                <p:cNvSpPr/>
                <p:nvPr/>
              </p:nvSpPr>
              <p:spPr>
                <a:xfrm>
                  <a:off x="5851975" y="3804975"/>
                  <a:ext cx="51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222" extrusionOk="0">
                      <a:moveTo>
                        <a:pt x="68" y="1"/>
                      </a:moveTo>
                      <a:lnTo>
                        <a:pt x="0" y="35"/>
                      </a:lnTo>
                      <a:lnTo>
                        <a:pt x="136" y="221"/>
                      </a:lnTo>
                      <a:lnTo>
                        <a:pt x="203" y="136"/>
                      </a:ln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5"/>
                <p:cNvSpPr/>
                <p:nvPr/>
              </p:nvSpPr>
              <p:spPr>
                <a:xfrm>
                  <a:off x="5828250" y="3840575"/>
                  <a:ext cx="2712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2017" extrusionOk="0">
                      <a:moveTo>
                        <a:pt x="34" y="0"/>
                      </a:moveTo>
                      <a:lnTo>
                        <a:pt x="0" y="1864"/>
                      </a:lnTo>
                      <a:lnTo>
                        <a:pt x="831" y="2016"/>
                      </a:lnTo>
                      <a:lnTo>
                        <a:pt x="1085" y="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24" name="Google Shape;624;p45"/>
          <p:cNvSpPr/>
          <p:nvPr/>
        </p:nvSpPr>
        <p:spPr>
          <a:xfrm>
            <a:off x="5790825" y="1612563"/>
            <a:ext cx="1472800" cy="1111700"/>
          </a:xfrm>
          <a:custGeom>
            <a:avLst/>
            <a:gdLst/>
            <a:ahLst/>
            <a:cxnLst/>
            <a:rect l="l" t="t" r="r" b="b"/>
            <a:pathLst>
              <a:path w="58912" h="44468" extrusionOk="0">
                <a:moveTo>
                  <a:pt x="0" y="3500"/>
                </a:moveTo>
                <a:lnTo>
                  <a:pt x="5583" y="43671"/>
                </a:lnTo>
                <a:lnTo>
                  <a:pt x="56619" y="44468"/>
                </a:lnTo>
                <a:lnTo>
                  <a:pt x="589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25" name="Google Shape;625;p45"/>
          <p:cNvSpPr/>
          <p:nvPr/>
        </p:nvSpPr>
        <p:spPr>
          <a:xfrm>
            <a:off x="1319949" y="425829"/>
            <a:ext cx="2546534" cy="27562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  <a:t>THANK </a:t>
            </a:r>
            <a:b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</a:br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  <a:t>YOU!</a:t>
            </a:r>
          </a:p>
        </p:txBody>
      </p:sp>
      <p:pic>
        <p:nvPicPr>
          <p:cNvPr id="626" name="Google Shape;6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975" y="1702175"/>
            <a:ext cx="1286174" cy="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Background study</a:t>
            </a:r>
            <a:endParaRPr sz="3800"/>
          </a:p>
        </p:txBody>
      </p:sp>
      <p:sp>
        <p:nvSpPr>
          <p:cNvPr id="308" name="Google Shape;308;p29"/>
          <p:cNvSpPr txBox="1">
            <a:spLocks noGrp="1"/>
          </p:cNvSpPr>
          <p:nvPr>
            <p:ph type="subTitle" idx="1"/>
          </p:nvPr>
        </p:nvSpPr>
        <p:spPr>
          <a:xfrm>
            <a:off x="6471800" y="2327800"/>
            <a:ext cx="26310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of Traditional methods </a:t>
            </a:r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subTitle" idx="8"/>
          </p:nvPr>
        </p:nvSpPr>
        <p:spPr>
          <a:xfrm>
            <a:off x="2446900" y="785200"/>
            <a:ext cx="6095700" cy="1252800"/>
          </a:xfrm>
          <a:prstGeom prst="rect">
            <a:avLst/>
          </a:prstGeom>
          <a:solidFill>
            <a:srgbClr val="37495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Predicting stock prices is on the rise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Efficient Market Hypothesis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○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“Stock prices have a random walk. Therefore, it is impossible to forecast its future behavior”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No significant evidence on the assumption.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subTitle" idx="7"/>
          </p:nvPr>
        </p:nvSpPr>
        <p:spPr>
          <a:xfrm>
            <a:off x="330500" y="858550"/>
            <a:ext cx="20709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well-Known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issue</a:t>
            </a:r>
            <a:endParaRPr sz="32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subTitle" idx="8"/>
          </p:nvPr>
        </p:nvSpPr>
        <p:spPr>
          <a:xfrm>
            <a:off x="631600" y="2327800"/>
            <a:ext cx="5626500" cy="1106100"/>
          </a:xfrm>
          <a:prstGeom prst="rect">
            <a:avLst/>
          </a:prstGeom>
          <a:solidFill>
            <a:srgbClr val="37495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Investors uses statistical approach to predict stock close price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Tedious &amp; time consuming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Current method are not suitable with huge amount of data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subTitle" idx="8"/>
          </p:nvPr>
        </p:nvSpPr>
        <p:spPr>
          <a:xfrm>
            <a:off x="2387625" y="3644200"/>
            <a:ext cx="6155100" cy="1252800"/>
          </a:xfrm>
          <a:prstGeom prst="rect">
            <a:avLst/>
          </a:prstGeom>
          <a:solidFill>
            <a:srgbClr val="374957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Subscription based streaming service founded in 1997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Global service with 200 million subscribers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Many studies have been made on predicting closing price of stock but none to be found using Netflix dataset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3" name="Google Shape;313;p29"/>
          <p:cNvSpPr txBox="1">
            <a:spLocks noGrp="1"/>
          </p:cNvSpPr>
          <p:nvPr>
            <p:ph type="subTitle" idx="7"/>
          </p:nvPr>
        </p:nvSpPr>
        <p:spPr>
          <a:xfrm>
            <a:off x="330488" y="3717550"/>
            <a:ext cx="20709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Netflix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/>
          <p:nvPr/>
        </p:nvSpPr>
        <p:spPr>
          <a:xfrm>
            <a:off x="673075" y="140250"/>
            <a:ext cx="3531000" cy="486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1"/>
          </p:nvPr>
        </p:nvSpPr>
        <p:spPr>
          <a:xfrm>
            <a:off x="4491200" y="1038750"/>
            <a:ext cx="4572900" cy="315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Data Collection: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Retrieve data from Kaggle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Dataset Creation: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Create new 2016 dataset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Data Preprocessing: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Identify missing data, standardize values &amp; explore distribution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Model Training: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Training Linear Regression, MLP, LSTM using both dataset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Hyperparameter Tuning: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Identify optimal architecture and values for each parameter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Model Evaluation: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MAE, MSE and learning curve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20" name="Google Shape;320;p30"/>
          <p:cNvGrpSpPr/>
          <p:nvPr/>
        </p:nvGrpSpPr>
        <p:grpSpPr>
          <a:xfrm>
            <a:off x="8154754" y="4431480"/>
            <a:ext cx="909348" cy="632123"/>
            <a:chOff x="5345275" y="1494513"/>
            <a:chExt cx="2305650" cy="2154475"/>
          </a:xfrm>
        </p:grpSpPr>
        <p:grpSp>
          <p:nvGrpSpPr>
            <p:cNvPr id="321" name="Google Shape;321;p30"/>
            <p:cNvGrpSpPr/>
            <p:nvPr/>
          </p:nvGrpSpPr>
          <p:grpSpPr>
            <a:xfrm>
              <a:off x="5482656" y="1650201"/>
              <a:ext cx="1776478" cy="1460526"/>
              <a:chOff x="4854725" y="758275"/>
              <a:chExt cx="2143175" cy="1654800"/>
            </a:xfrm>
          </p:grpSpPr>
          <p:sp>
            <p:nvSpPr>
              <p:cNvPr id="322" name="Google Shape;322;p30"/>
              <p:cNvSpPr/>
              <p:nvPr/>
            </p:nvSpPr>
            <p:spPr>
              <a:xfrm>
                <a:off x="4854725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5121421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5388118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5654814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5921511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6188207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6454904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6721600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30"/>
            <p:cNvGrpSpPr/>
            <p:nvPr/>
          </p:nvGrpSpPr>
          <p:grpSpPr>
            <a:xfrm>
              <a:off x="5345275" y="1494513"/>
              <a:ext cx="2305650" cy="2154475"/>
              <a:chOff x="3802700" y="3242450"/>
              <a:chExt cx="2305650" cy="2154475"/>
            </a:xfrm>
          </p:grpSpPr>
          <p:sp>
            <p:nvSpPr>
              <p:cNvPr id="331" name="Google Shape;331;p30"/>
              <p:cNvSpPr/>
              <p:nvPr/>
            </p:nvSpPr>
            <p:spPr>
              <a:xfrm>
                <a:off x="4140650" y="4849375"/>
                <a:ext cx="205500" cy="54755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1902" extrusionOk="0">
                    <a:moveTo>
                      <a:pt x="2639" y="1"/>
                    </a:moveTo>
                    <a:lnTo>
                      <a:pt x="1" y="21901"/>
                    </a:lnTo>
                    <a:lnTo>
                      <a:pt x="1962" y="21901"/>
                    </a:lnTo>
                    <a:lnTo>
                      <a:pt x="8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4448275" y="4856975"/>
                <a:ext cx="115600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12539" extrusionOk="0">
                    <a:moveTo>
                      <a:pt x="1495" y="0"/>
                    </a:moveTo>
                    <a:lnTo>
                      <a:pt x="0" y="12538"/>
                    </a:lnTo>
                    <a:lnTo>
                      <a:pt x="1098" y="12538"/>
                    </a:lnTo>
                    <a:lnTo>
                      <a:pt x="46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5477350" y="4856975"/>
                <a:ext cx="116175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12539" extrusionOk="0">
                    <a:moveTo>
                      <a:pt x="0" y="0"/>
                    </a:moveTo>
                    <a:lnTo>
                      <a:pt x="3549" y="12538"/>
                    </a:lnTo>
                    <a:lnTo>
                      <a:pt x="4646" y="12538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5644875" y="4849375"/>
                <a:ext cx="205475" cy="547550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21902" extrusionOk="0">
                    <a:moveTo>
                      <a:pt x="0" y="1"/>
                    </a:moveTo>
                    <a:lnTo>
                      <a:pt x="6281" y="21901"/>
                    </a:lnTo>
                    <a:lnTo>
                      <a:pt x="8219" y="21901"/>
                    </a:lnTo>
                    <a:lnTo>
                      <a:pt x="5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3802700" y="3242450"/>
                <a:ext cx="2305650" cy="1733025"/>
              </a:xfrm>
              <a:custGeom>
                <a:avLst/>
                <a:gdLst/>
                <a:ahLst/>
                <a:cxnLst/>
                <a:rect l="l" t="t" r="r" b="b"/>
                <a:pathLst>
                  <a:path w="92226" h="69321" extrusionOk="0">
                    <a:moveTo>
                      <a:pt x="75602" y="6818"/>
                    </a:moveTo>
                    <a:lnTo>
                      <a:pt x="75602" y="62597"/>
                    </a:lnTo>
                    <a:lnTo>
                      <a:pt x="6724" y="61453"/>
                    </a:lnTo>
                    <a:lnTo>
                      <a:pt x="6724" y="9083"/>
                    </a:lnTo>
                    <a:lnTo>
                      <a:pt x="75602" y="6818"/>
                    </a:lnTo>
                    <a:close/>
                    <a:moveTo>
                      <a:pt x="92225" y="0"/>
                    </a:moveTo>
                    <a:lnTo>
                      <a:pt x="0" y="2638"/>
                    </a:lnTo>
                    <a:lnTo>
                      <a:pt x="0" y="67990"/>
                    </a:lnTo>
                    <a:lnTo>
                      <a:pt x="92225" y="69321"/>
                    </a:lnTo>
                    <a:lnTo>
                      <a:pt x="9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5783775" y="3504975"/>
                <a:ext cx="235850" cy="213925"/>
              </a:xfrm>
              <a:custGeom>
                <a:avLst/>
                <a:gdLst/>
                <a:ahLst/>
                <a:cxnLst/>
                <a:rect l="l" t="t" r="r" b="b"/>
                <a:pathLst>
                  <a:path w="9434" h="8557" extrusionOk="0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8"/>
                      <a:pt x="3737" y="8435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60"/>
                      <a:pt x="5721" y="123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5783775" y="3855200"/>
                <a:ext cx="235850" cy="213925"/>
              </a:xfrm>
              <a:custGeom>
                <a:avLst/>
                <a:gdLst/>
                <a:ahLst/>
                <a:cxnLst/>
                <a:rect l="l" t="t" r="r" b="b"/>
                <a:pathLst>
                  <a:path w="9434" h="8557" extrusionOk="0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7"/>
                      <a:pt x="3737" y="8434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59"/>
                      <a:pt x="5721" y="122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>
                <a:off x="5874850" y="3521450"/>
                <a:ext cx="51375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7006" extrusionOk="0">
                    <a:moveTo>
                      <a:pt x="1028" y="1"/>
                    </a:moveTo>
                    <a:cubicBezTo>
                      <a:pt x="467" y="1"/>
                      <a:pt x="0" y="468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8"/>
                      <a:pt x="1588" y="1"/>
                      <a:pt x="1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5874850" y="3871675"/>
                <a:ext cx="51375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7005" extrusionOk="0">
                    <a:moveTo>
                      <a:pt x="1028" y="0"/>
                    </a:moveTo>
                    <a:cubicBezTo>
                      <a:pt x="467" y="0"/>
                      <a:pt x="0" y="467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7"/>
                      <a:pt x="1588" y="0"/>
                      <a:pt x="1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5772700" y="4251075"/>
                <a:ext cx="1097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807" extrusionOk="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5918625" y="4251075"/>
                <a:ext cx="1097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807" extrusionOk="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5772700" y="4390000"/>
                <a:ext cx="1097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784" extrusionOk="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0"/>
              <p:cNvSpPr/>
              <p:nvPr/>
            </p:nvSpPr>
            <p:spPr>
              <a:xfrm>
                <a:off x="5918625" y="4390000"/>
                <a:ext cx="1097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784" extrusionOk="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5772700" y="4535925"/>
                <a:ext cx="1097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784" extrusionOk="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5918625" y="4535925"/>
                <a:ext cx="1097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784" extrusionOk="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5772700" y="4674275"/>
                <a:ext cx="109750" cy="9515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806" extrusionOk="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5918625" y="4674275"/>
                <a:ext cx="109750" cy="9515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806" extrusionOk="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5772700" y="4148925"/>
                <a:ext cx="26267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0507" h="889" extrusionOk="0">
                    <a:moveTo>
                      <a:pt x="0" y="1"/>
                    </a:moveTo>
                    <a:lnTo>
                      <a:pt x="0" y="888"/>
                    </a:lnTo>
                    <a:lnTo>
                      <a:pt x="10507" y="888"/>
                    </a:lnTo>
                    <a:lnTo>
                      <a:pt x="10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50" y="189625"/>
            <a:ext cx="2901249" cy="47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0"/>
          <p:cNvSpPr txBox="1">
            <a:spLocks noGrp="1"/>
          </p:cNvSpPr>
          <p:nvPr>
            <p:ph type="title" idx="4294967295"/>
          </p:nvPr>
        </p:nvSpPr>
        <p:spPr>
          <a:xfrm>
            <a:off x="4811150" y="355250"/>
            <a:ext cx="3933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workflow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Netflix stock price dataset</a:t>
            </a:r>
            <a:endParaRPr/>
          </a:p>
        </p:txBody>
      </p:sp>
      <p:graphicFrame>
        <p:nvGraphicFramePr>
          <p:cNvPr id="356" name="Google Shape;356;p31"/>
          <p:cNvGraphicFramePr/>
          <p:nvPr/>
        </p:nvGraphicFramePr>
        <p:xfrm>
          <a:off x="267200" y="254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{E8E5079E-63E8-496F-9C61-A8C541D7EF97}</a:tableStyleId>
              </a:tblPr>
              <a:tblGrid>
                <a:gridCol w="90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Attribute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Type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Range of Values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 of the stock market operates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23th May 2002 to 30th September 2021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Stock price when the market opens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0.38 to 608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Close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Last price of stock before market closes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0.37 to 610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 Close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Adjusted closing price after accounting corporate actions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0.37 to 610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Highest price a stock was traded on that day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 to 619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Lowest price a stock was traded on that day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Continuous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0.35 to 608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7" name="Google Shape;357;p31"/>
          <p:cNvSpPr txBox="1">
            <a:spLocks noGrp="1"/>
          </p:cNvSpPr>
          <p:nvPr>
            <p:ph type="subTitle" idx="4294967295"/>
          </p:nvPr>
        </p:nvSpPr>
        <p:spPr>
          <a:xfrm>
            <a:off x="429450" y="739700"/>
            <a:ext cx="4134900" cy="1563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Retrieved from Kaggle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Data collected from Yahoo Finance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From 23/05/2002 to 30/09/2021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CSV file of 335.65 kB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4874 rows by 7 columns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850" y="763625"/>
            <a:ext cx="3973251" cy="9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775" y="1788011"/>
            <a:ext cx="1158524" cy="42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442" y="1788000"/>
            <a:ext cx="1098658" cy="4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1"/>
          <p:cNvSpPr txBox="1"/>
          <p:nvPr/>
        </p:nvSpPr>
        <p:spPr>
          <a:xfrm>
            <a:off x="3726550" y="4705275"/>
            <a:ext cx="195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Table 1: Attributes Details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>
            <a:spLocks noGrp="1"/>
          </p:cNvSpPr>
          <p:nvPr>
            <p:ph type="title" idx="4294967295"/>
          </p:nvPr>
        </p:nvSpPr>
        <p:spPr>
          <a:xfrm>
            <a:off x="1950750" y="160125"/>
            <a:ext cx="52425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7"/>
          </p:nvPr>
        </p:nvSpPr>
        <p:spPr>
          <a:xfrm>
            <a:off x="551673" y="1503850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type conversion</a:t>
            </a:r>
            <a:endParaRPr sz="2800"/>
          </a:p>
        </p:txBody>
      </p:sp>
      <p:sp>
        <p:nvSpPr>
          <p:cNvPr id="368" name="Google Shape;368;p32"/>
          <p:cNvSpPr txBox="1">
            <a:spLocks noGrp="1"/>
          </p:cNvSpPr>
          <p:nvPr>
            <p:ph type="subTitle" idx="8"/>
          </p:nvPr>
        </p:nvSpPr>
        <p:spPr>
          <a:xfrm>
            <a:off x="663281" y="2169465"/>
            <a:ext cx="2070900" cy="6441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Date object to datetime type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9"/>
          </p:nvPr>
        </p:nvSpPr>
        <p:spPr>
          <a:xfrm>
            <a:off x="3444825" y="1299700"/>
            <a:ext cx="2557200" cy="7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Identifying Null values</a:t>
            </a:r>
            <a:endParaRPr sz="2800"/>
          </a:p>
        </p:txBody>
      </p:sp>
      <p:sp>
        <p:nvSpPr>
          <p:cNvPr id="370" name="Google Shape;370;p32"/>
          <p:cNvSpPr txBox="1">
            <a:spLocks noGrp="1"/>
          </p:cNvSpPr>
          <p:nvPr>
            <p:ph type="subTitle" idx="13"/>
          </p:nvPr>
        </p:nvSpPr>
        <p:spPr>
          <a:xfrm>
            <a:off x="3687975" y="2169465"/>
            <a:ext cx="2070900" cy="6441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No missing values were detected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7"/>
          </p:nvPr>
        </p:nvSpPr>
        <p:spPr>
          <a:xfrm>
            <a:off x="6314500" y="1247800"/>
            <a:ext cx="2607000" cy="7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Rem0ve unused features</a:t>
            </a:r>
            <a:endParaRPr sz="2800"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8"/>
          </p:nvPr>
        </p:nvSpPr>
        <p:spPr>
          <a:xfrm>
            <a:off x="6470949" y="2169475"/>
            <a:ext cx="2294100" cy="6441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Univariate forecasting uses one feature only 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3" name="Google Shape;373;p32"/>
          <p:cNvSpPr txBox="1">
            <a:spLocks noGrp="1"/>
          </p:cNvSpPr>
          <p:nvPr>
            <p:ph type="subTitle" idx="9"/>
          </p:nvPr>
        </p:nvSpPr>
        <p:spPr>
          <a:xfrm>
            <a:off x="981575" y="3390750"/>
            <a:ext cx="3043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Normalization</a:t>
            </a:r>
            <a:endParaRPr sz="2800"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13"/>
          </p:nvPr>
        </p:nvSpPr>
        <p:spPr>
          <a:xfrm>
            <a:off x="981575" y="3859600"/>
            <a:ext cx="3043500" cy="8706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Using Min-Max scaler to standardize closing price values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subTitle" idx="9"/>
          </p:nvPr>
        </p:nvSpPr>
        <p:spPr>
          <a:xfrm>
            <a:off x="5118925" y="3390750"/>
            <a:ext cx="3043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Create new dataset</a:t>
            </a:r>
            <a:endParaRPr sz="2800"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3"/>
          </p:nvPr>
        </p:nvSpPr>
        <p:spPr>
          <a:xfrm>
            <a:off x="5118925" y="3859600"/>
            <a:ext cx="3043500" cy="8706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tillium Web"/>
                <a:ea typeface="Titillium Web"/>
                <a:cs typeface="Titillium Web"/>
                <a:sym typeface="Titillium Web"/>
              </a:rPr>
              <a:t>Closing price of stock in early years were too different than current years</a:t>
            </a:r>
            <a:endParaRPr sz="17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/>
          <p:nvPr/>
        </p:nvSpPr>
        <p:spPr>
          <a:xfrm>
            <a:off x="126338" y="968775"/>
            <a:ext cx="4394400" cy="17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/>
          </p:nvPr>
        </p:nvSpPr>
        <p:spPr>
          <a:xfrm>
            <a:off x="1950750" y="160125"/>
            <a:ext cx="52425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85" y="968806"/>
            <a:ext cx="4292511" cy="175777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3"/>
          <p:cNvSpPr/>
          <p:nvPr/>
        </p:nvSpPr>
        <p:spPr>
          <a:xfrm>
            <a:off x="4623263" y="968775"/>
            <a:ext cx="4394400" cy="17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212" y="967450"/>
            <a:ext cx="4292501" cy="176048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 txBox="1">
            <a:spLocks noGrp="1"/>
          </p:cNvSpPr>
          <p:nvPr>
            <p:ph type="subTitle" idx="4294967295"/>
          </p:nvPr>
        </p:nvSpPr>
        <p:spPr>
          <a:xfrm>
            <a:off x="450300" y="2943050"/>
            <a:ext cx="8243400" cy="1847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Closing price was less than $200 in early years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Stock price gradually increased from 2016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Increasing popularity of Netflix original series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Covid-19 pandemic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Booming of streaming services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Gaps between data ᠆ No data recorded on weekends due to closed market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>
            <a:spLocks noGrp="1"/>
          </p:cNvSpPr>
          <p:nvPr>
            <p:ph type="title"/>
          </p:nvPr>
        </p:nvSpPr>
        <p:spPr>
          <a:xfrm>
            <a:off x="1950750" y="-72175"/>
            <a:ext cx="52425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</a:t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6146325" y="1038675"/>
            <a:ext cx="2892300" cy="40149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>
            <a:off x="3160050" y="1038675"/>
            <a:ext cx="2892300" cy="40149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/>
          <p:nvPr/>
        </p:nvSpPr>
        <p:spPr>
          <a:xfrm>
            <a:off x="173775" y="1038675"/>
            <a:ext cx="2892300" cy="4014900"/>
          </a:xfrm>
          <a:prstGeom prst="rect">
            <a:avLst/>
          </a:prstGeom>
          <a:solidFill>
            <a:srgbClr val="21212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173775" y="8079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Bebas Neue"/>
                <a:ea typeface="Bebas Neue"/>
                <a:cs typeface="Bebas Neue"/>
                <a:sym typeface="Bebas Neue"/>
              </a:rPr>
              <a:t>Linear regression (LR)</a:t>
            </a:r>
            <a:endParaRPr sz="21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3160050" y="8079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ebas Neue"/>
                <a:ea typeface="Bebas Neue"/>
                <a:cs typeface="Bebas Neue"/>
                <a:sym typeface="Bebas Neue"/>
              </a:rPr>
              <a:t>Multi layered perceptron (MLp)</a:t>
            </a:r>
            <a:endParaRPr sz="19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6146325" y="807900"/>
            <a:ext cx="2892300" cy="459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Bebas Neue"/>
                <a:ea typeface="Bebas Neue"/>
                <a:cs typeface="Bebas Neue"/>
                <a:sym typeface="Bebas Neue"/>
              </a:rPr>
              <a:t>Long-short term memory (lstm)</a:t>
            </a:r>
            <a:endParaRPr sz="19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294967295"/>
          </p:nvPr>
        </p:nvSpPr>
        <p:spPr>
          <a:xfrm>
            <a:off x="3284250" y="3285925"/>
            <a:ext cx="2643900" cy="1691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Titillium Web"/>
                <a:ea typeface="Titillium Web"/>
                <a:cs typeface="Titillium Web"/>
                <a:sym typeface="Titillium Web"/>
              </a:rPr>
              <a:t>Initial MLP model</a:t>
            </a:r>
            <a:endParaRPr sz="14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tillium Web"/>
              <a:buChar char="●"/>
            </a:pP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4 dense layers of 50 neurons + sigmoid function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tillium Web"/>
              <a:buChar char="●"/>
            </a:pP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1 layer with 10 neurons + softmax function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tillium Web"/>
              <a:buChar char="●"/>
            </a:pP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Flatten layer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tillium Web"/>
              <a:buChar char="●"/>
            </a:pP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1 output layer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tillium Web"/>
              <a:buChar char="●"/>
            </a:pP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Adam optimizer + Learning rate of 1e-7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tillium Web"/>
              <a:buChar char="●"/>
            </a:pP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Run in 100 epochs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subTitle" idx="4294967295"/>
          </p:nvPr>
        </p:nvSpPr>
        <p:spPr>
          <a:xfrm>
            <a:off x="332175" y="3285925"/>
            <a:ext cx="2575500" cy="1691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Titillium Web"/>
                <a:ea typeface="Titillium Web"/>
                <a:cs typeface="Titillium Web"/>
                <a:sym typeface="Titillium Web"/>
              </a:rPr>
              <a:t>Initial LR model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"/>
              <a:buChar char="●"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1 layer with 1 neuron + linear function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"/>
              <a:buChar char="●"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Flatten layer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"/>
              <a:buChar char="●"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1 output layer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"/>
              <a:buChar char="●"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Adam optimizer + Learning rate of 1e-5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"/>
              <a:buChar char="●"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Run in 100 epochs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4294967295"/>
          </p:nvPr>
        </p:nvSpPr>
        <p:spPr>
          <a:xfrm>
            <a:off x="6304725" y="3285925"/>
            <a:ext cx="2575500" cy="1691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Titillium Web"/>
                <a:ea typeface="Titillium Web"/>
                <a:cs typeface="Titillium Web"/>
                <a:sym typeface="Titillium Web"/>
              </a:rPr>
              <a:t>Initial LSTM model</a:t>
            </a:r>
            <a:endParaRPr sz="14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"/>
              <a:buChar char="●"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4 dense layers of 100 neurons + linear function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"/>
              <a:buChar char="●"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1 output layer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"/>
              <a:buChar char="●"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Adam optimizer + Learning rate of 1e-5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tillium Web"/>
              <a:buChar char="●"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Run in 100 epochs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3262813" y="1324725"/>
            <a:ext cx="26655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1346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 of neural network model that consist of at least 3 layers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82880" lvl="0" indent="-1346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Trained with backpropagation algorithm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287163" y="1267200"/>
            <a:ext cx="26655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1346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Regression machine learning model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82880" lvl="0" indent="-1346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Combine with neural network architecture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6259713" y="1267200"/>
            <a:ext cx="26655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1346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Type of recurrent neural network.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82880" lvl="0" indent="-1346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Manages stored memory in the cell by using gates (forget gate, input gate, output gate)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720000" y="-69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splitting &amp; Model training</a:t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1163938" y="3003300"/>
            <a:ext cx="2386800" cy="312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Original dataset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5416713" y="3003313"/>
            <a:ext cx="2386800" cy="312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2016 dataset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0" name="Google Shape;420;p36"/>
          <p:cNvSpPr txBox="1">
            <a:spLocks noGrp="1"/>
          </p:cNvSpPr>
          <p:nvPr>
            <p:ph type="subTitle" idx="4294967295"/>
          </p:nvPr>
        </p:nvSpPr>
        <p:spPr>
          <a:xfrm>
            <a:off x="450300" y="522600"/>
            <a:ext cx="8243400" cy="2413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Create a new ‘2016 dataset’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The closing price of early years are too different with the current pricing.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Unsuitable to use insignificant data to predict current situation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Each dataset splits into batches with window size of 5 days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Each dataset is divided into 3: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First 70% ㇐ Training data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15% ㇐ Validation data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15% ㇐ Testing data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21" name="Google Shape;4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00" y="3383100"/>
            <a:ext cx="3943676" cy="17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975" y="3383150"/>
            <a:ext cx="4024286" cy="17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>
            <a:spLocks noGrp="1"/>
          </p:cNvSpPr>
          <p:nvPr>
            <p:ph type="title"/>
          </p:nvPr>
        </p:nvSpPr>
        <p:spPr>
          <a:xfrm>
            <a:off x="1950750" y="0"/>
            <a:ext cx="52425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428" name="Google Shape;428;p37"/>
          <p:cNvSpPr txBox="1">
            <a:spLocks noGrp="1"/>
          </p:cNvSpPr>
          <p:nvPr>
            <p:ph type="subTitle" idx="4294967295"/>
          </p:nvPr>
        </p:nvSpPr>
        <p:spPr>
          <a:xfrm>
            <a:off x="450300" y="689125"/>
            <a:ext cx="8243400" cy="1847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Hyperband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By Keras Tuner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Set range of values for a specified parameter based on its data types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○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Determine the optimal value that gives the lowest Mean Absolute Error and Mean Squared Error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Different parameters were tuned for each model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aphicFrame>
        <p:nvGraphicFramePr>
          <p:cNvPr id="429" name="Google Shape;429;p37"/>
          <p:cNvGraphicFramePr/>
          <p:nvPr/>
        </p:nvGraphicFramePr>
        <p:xfrm>
          <a:off x="179975" y="323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{E8E5079E-63E8-496F-9C61-A8C541D7EF97}</a:tableStyleId>
              </a:tblPr>
              <a:tblGrid>
                <a:gridCol w="83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Range Values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Rate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hp.Choice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1e-2, 1e-3, 1e-4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30" name="Google Shape;430;p37"/>
          <p:cNvGraphicFramePr/>
          <p:nvPr/>
        </p:nvGraphicFramePr>
        <p:xfrm>
          <a:off x="2857150" y="323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{E8E5079E-63E8-496F-9C61-A8C541D7EF97}</a:tableStyleId>
              </a:tblPr>
              <a:tblGrid>
                <a:gridCol w="110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Range Values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Activation Function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hp.Choice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sigmoid, softmax, relu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neurons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hp.Int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50 - 200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layers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hp.Int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1 - 5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Rate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hp.Choice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1e-5, 1e-6, 1e-7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1" name="Google Shape;431;p37"/>
          <p:cNvGraphicFramePr/>
          <p:nvPr/>
        </p:nvGraphicFramePr>
        <p:xfrm>
          <a:off x="6482200" y="323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{E8E5079E-63E8-496F-9C61-A8C541D7EF97}</a:tableStyleId>
              </a:tblPr>
              <a:tblGrid>
                <a:gridCol w="84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Parameters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Range Values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neurons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hp.Int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10 - 100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Dropout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hp.Float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0.0 - 0.5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Rate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hp.Choice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1e-2, 1e-3, 1e-4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2" name="Google Shape;432;p37"/>
          <p:cNvSpPr txBox="1"/>
          <p:nvPr/>
        </p:nvSpPr>
        <p:spPr>
          <a:xfrm>
            <a:off x="17475" y="2883250"/>
            <a:ext cx="280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Linear Regression Tuned Parameters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3" name="Google Shape;433;p37"/>
          <p:cNvSpPr txBox="1"/>
          <p:nvPr/>
        </p:nvSpPr>
        <p:spPr>
          <a:xfrm>
            <a:off x="3168600" y="2883250"/>
            <a:ext cx="280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MLP Tuned Parameters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" name="Google Shape;434;p37"/>
          <p:cNvSpPr txBox="1"/>
          <p:nvPr/>
        </p:nvSpPr>
        <p:spPr>
          <a:xfrm>
            <a:off x="6356950" y="2883250"/>
            <a:ext cx="280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LSTM Tuned Parameters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4706850" y="31009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a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1388</Words>
  <Application>Microsoft Office PowerPoint</Application>
  <PresentationFormat>On-screen Show (16:9)</PresentationFormat>
  <Paragraphs>296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Lato</vt:lpstr>
      <vt:lpstr>Fredoka One</vt:lpstr>
      <vt:lpstr>Palanquin Dark</vt:lpstr>
      <vt:lpstr>Arial</vt:lpstr>
      <vt:lpstr>Times New Roman</vt:lpstr>
      <vt:lpstr>Titillium Web</vt:lpstr>
      <vt:lpstr>Bebas Neue</vt:lpstr>
      <vt:lpstr>Sofa and Chill - Media Streaming Platform Campaign by Slidesgo</vt:lpstr>
      <vt:lpstr> on Netflix Closing Stock price</vt:lpstr>
      <vt:lpstr>Background study</vt:lpstr>
      <vt:lpstr>Project workflow</vt:lpstr>
      <vt:lpstr>Netflix stock price dataset</vt:lpstr>
      <vt:lpstr>Data pre-processing</vt:lpstr>
      <vt:lpstr>Exploratory data analysis</vt:lpstr>
      <vt:lpstr>Machine learning models</vt:lpstr>
      <vt:lpstr>Data splitting &amp; Model training</vt:lpstr>
      <vt:lpstr>Hyperparameter Tuning</vt:lpstr>
      <vt:lpstr>Performance metrics</vt:lpstr>
      <vt:lpstr>Results </vt:lpstr>
      <vt:lpstr>Learning curve ㇐ 2002 dataset </vt:lpstr>
      <vt:lpstr>Learning curve ㇐ 2016 dataset </vt:lpstr>
      <vt:lpstr>Actual vs predicted stock price ㇐ 2002 dataset  </vt:lpstr>
      <vt:lpstr>Actual vs predicted stock price ㇐ 2016 dataset  </vt:lpstr>
      <vt:lpstr>conclusion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on Netflix Closing Stock price</dc:title>
  <cp:lastModifiedBy>najmi arif</cp:lastModifiedBy>
  <cp:revision>1</cp:revision>
  <dcterms:modified xsi:type="dcterms:W3CDTF">2022-05-09T12:37:24Z</dcterms:modified>
</cp:coreProperties>
</file>